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6858000" cy="9144000" type="letter"/>
  <p:notesSz cx="6858000" cy="9144000"/>
  <p:defaultTextStyle>
    <a:defPPr>
      <a:defRPr lang="fr-FR"/>
    </a:defPPr>
    <a:lvl1pPr marL="0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1pPr>
    <a:lvl2pPr marL="400827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2pPr>
    <a:lvl3pPr marL="801654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3pPr>
    <a:lvl4pPr marL="1202482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4pPr>
    <a:lvl5pPr marL="1603309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5pPr>
    <a:lvl6pPr marL="2004136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6pPr>
    <a:lvl7pPr marL="2404963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7pPr>
    <a:lvl8pPr marL="2805791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8pPr>
    <a:lvl9pPr marL="3206618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256D"/>
    <a:srgbClr val="D248A9"/>
    <a:srgbClr val="EC709F"/>
    <a:srgbClr val="4BACC6"/>
    <a:srgbClr val="434C55"/>
    <a:srgbClr val="0F9B9E"/>
    <a:srgbClr val="E6E6E6"/>
    <a:srgbClr val="C67E2A"/>
    <a:srgbClr val="EDAB2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744" autoAdjust="0"/>
  </p:normalViewPr>
  <p:slideViewPr>
    <p:cSldViewPr snapToGrid="0" snapToObjects="1">
      <p:cViewPr>
        <p:scale>
          <a:sx n="100" d="100"/>
          <a:sy n="100" d="100"/>
        </p:scale>
        <p:origin x="-1236" y="-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E60E9244-D9A2-4948-A8B9-545C195C42FF}" type="datetimeFigureOut">
              <a:rPr lang="ar-MA" smtClean="0"/>
              <a:t>24-02-1441</a:t>
            </a:fld>
            <a:endParaRPr lang="ar-M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M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3D016160-EAAB-42DA-81FB-BDD86292C248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03997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1pPr>
    <a:lvl2pPr marL="400827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2pPr>
    <a:lvl3pPr marL="801654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3pPr>
    <a:lvl4pPr marL="1202482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4pPr>
    <a:lvl5pPr marL="1603309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5pPr>
    <a:lvl6pPr marL="2004136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6pPr>
    <a:lvl7pPr marL="2404963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7pPr>
    <a:lvl8pPr marL="2805791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8pPr>
    <a:lvl9pPr marL="3206618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1" y="2840568"/>
            <a:ext cx="5829300" cy="196003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1" y="5181601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1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2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3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4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5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37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29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68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02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419" y="571500"/>
            <a:ext cx="1276350" cy="12160251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369" y="571500"/>
            <a:ext cx="3714750" cy="121602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75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7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8"/>
            <a:ext cx="5829300" cy="1816100"/>
          </a:xfrm>
        </p:spPr>
        <p:txBody>
          <a:bodyPr anchor="t"/>
          <a:lstStyle>
            <a:lvl1pPr algn="l">
              <a:defRPr sz="3422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50"/>
          </a:xfrm>
        </p:spPr>
        <p:txBody>
          <a:bodyPr anchor="b"/>
          <a:lstStyle>
            <a:lvl1pPr marL="0" indent="0">
              <a:buNone/>
              <a:defRPr sz="1711">
                <a:solidFill>
                  <a:schemeClr val="tx1">
                    <a:tint val="75000"/>
                  </a:schemeClr>
                </a:solidFill>
              </a:defRPr>
            </a:lvl1pPr>
            <a:lvl2pPr marL="391135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2pPr>
            <a:lvl3pPr marL="782269" indent="0">
              <a:buNone/>
              <a:defRPr sz="1369">
                <a:solidFill>
                  <a:schemeClr val="tx1">
                    <a:tint val="75000"/>
                  </a:schemeClr>
                </a:solidFill>
              </a:defRPr>
            </a:lvl3pPr>
            <a:lvl4pPr marL="1173404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4pPr>
            <a:lvl5pPr marL="1564538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5pPr>
            <a:lvl6pPr marL="1955673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6pPr>
            <a:lvl7pPr marL="2346808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7pPr>
            <a:lvl8pPr marL="2737942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8pPr>
            <a:lvl9pPr marL="3129077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99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369" y="3325284"/>
            <a:ext cx="2495550" cy="9406466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3219" y="3325284"/>
            <a:ext cx="2495550" cy="9406466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9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4"/>
            <a:ext cx="3030141" cy="5268384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8"/>
            <a:ext cx="3031331" cy="853016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4"/>
            <a:ext cx="3031331" cy="5268384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79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8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15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6"/>
            <a:ext cx="2256235" cy="1549400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477" y="364068"/>
            <a:ext cx="5960623" cy="7804150"/>
          </a:xfrm>
        </p:spPr>
        <p:txBody>
          <a:bodyPr/>
          <a:lstStyle>
            <a:lvl1pPr>
              <a:defRPr sz="2738"/>
            </a:lvl1pPr>
            <a:lvl2pPr>
              <a:defRPr sz="2395"/>
            </a:lvl2pPr>
            <a:lvl3pPr>
              <a:defRPr sz="2053"/>
            </a:lvl3pPr>
            <a:lvl4pPr>
              <a:defRPr sz="1711"/>
            </a:lvl4pPr>
            <a:lvl5pPr>
              <a:defRPr sz="1711"/>
            </a:lvl5pPr>
            <a:lvl6pPr>
              <a:defRPr sz="1711"/>
            </a:lvl6pPr>
            <a:lvl7pPr>
              <a:defRPr sz="1711"/>
            </a:lvl7pPr>
            <a:lvl8pPr>
              <a:defRPr sz="1711"/>
            </a:lvl8pPr>
            <a:lvl9pPr>
              <a:defRPr sz="1711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44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738"/>
            </a:lvl1pPr>
            <a:lvl2pPr marL="391135" indent="0">
              <a:buNone/>
              <a:defRPr sz="2395"/>
            </a:lvl2pPr>
            <a:lvl3pPr marL="782269" indent="0">
              <a:buNone/>
              <a:defRPr sz="2053"/>
            </a:lvl3pPr>
            <a:lvl4pPr marL="1173404" indent="0">
              <a:buNone/>
              <a:defRPr sz="1711"/>
            </a:lvl4pPr>
            <a:lvl5pPr marL="1564538" indent="0">
              <a:buNone/>
              <a:defRPr sz="1711"/>
            </a:lvl5pPr>
            <a:lvl6pPr marL="1955673" indent="0">
              <a:buNone/>
              <a:defRPr sz="1711"/>
            </a:lvl6pPr>
            <a:lvl7pPr marL="2346808" indent="0">
              <a:buNone/>
              <a:defRPr sz="1711"/>
            </a:lvl7pPr>
            <a:lvl8pPr marL="2737942" indent="0">
              <a:buNone/>
              <a:defRPr sz="1711"/>
            </a:lvl8pPr>
            <a:lvl9pPr marL="3129077" indent="0">
              <a:buNone/>
              <a:defRPr sz="1711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0"/>
            <a:ext cx="4114800" cy="1073150"/>
          </a:xfrm>
        </p:spPr>
        <p:txBody>
          <a:bodyPr/>
          <a:lstStyle>
            <a:lvl1pPr marL="0" indent="0">
              <a:buNone/>
              <a:defRPr sz="1198"/>
            </a:lvl1pPr>
            <a:lvl2pPr marL="391135" indent="0">
              <a:buNone/>
              <a:defRPr sz="1027"/>
            </a:lvl2pPr>
            <a:lvl3pPr marL="782269" indent="0">
              <a:buNone/>
              <a:defRPr sz="856"/>
            </a:lvl3pPr>
            <a:lvl4pPr marL="1173404" indent="0">
              <a:buNone/>
              <a:defRPr sz="770"/>
            </a:lvl4pPr>
            <a:lvl5pPr marL="1564538" indent="0">
              <a:buNone/>
              <a:defRPr sz="770"/>
            </a:lvl5pPr>
            <a:lvl6pPr marL="1955673" indent="0">
              <a:buNone/>
              <a:defRPr sz="770"/>
            </a:lvl6pPr>
            <a:lvl7pPr marL="2346808" indent="0">
              <a:buNone/>
              <a:defRPr sz="770"/>
            </a:lvl7pPr>
            <a:lvl8pPr marL="2737942" indent="0">
              <a:buNone/>
              <a:defRPr sz="770"/>
            </a:lvl8pPr>
            <a:lvl9pPr marL="3129077" indent="0">
              <a:buNone/>
              <a:defRPr sz="77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9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1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1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6A27C-E2F9-C140-AA96-063441F5E1DC}" type="datetimeFigureOut">
              <a:rPr lang="fr-FR" smtClean="0"/>
              <a:t>23/10/2019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1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1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49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1135" rtl="0" eaLnBrk="1" latinLnBrk="0" hangingPunct="1">
        <a:spcBef>
          <a:spcPct val="0"/>
        </a:spcBef>
        <a:buNone/>
        <a:defRPr sz="37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3351" indent="-293351" algn="l" defTabSz="391135" rtl="0" eaLnBrk="1" latinLnBrk="0" hangingPunct="1">
        <a:spcBef>
          <a:spcPct val="20000"/>
        </a:spcBef>
        <a:buFont typeface="Arial"/>
        <a:buChar char="•"/>
        <a:defRPr sz="2738" kern="1200">
          <a:solidFill>
            <a:schemeClr val="tx1"/>
          </a:solidFill>
          <a:latin typeface="+mn-lt"/>
          <a:ea typeface="+mn-ea"/>
          <a:cs typeface="+mn-cs"/>
        </a:defRPr>
      </a:lvl1pPr>
      <a:lvl2pPr marL="635594" indent="-244459" algn="l" defTabSz="391135" rtl="0" eaLnBrk="1" latinLnBrk="0" hangingPunct="1">
        <a:spcBef>
          <a:spcPct val="20000"/>
        </a:spcBef>
        <a:buFont typeface="Arial"/>
        <a:buChar char="–"/>
        <a:defRPr sz="2395" kern="1200">
          <a:solidFill>
            <a:schemeClr val="tx1"/>
          </a:solidFill>
          <a:latin typeface="+mn-lt"/>
          <a:ea typeface="+mn-ea"/>
          <a:cs typeface="+mn-cs"/>
        </a:defRPr>
      </a:lvl2pPr>
      <a:lvl3pPr marL="977837" indent="-195567" algn="l" defTabSz="391135" rtl="0" eaLnBrk="1" latinLnBrk="0" hangingPunct="1">
        <a:spcBef>
          <a:spcPct val="20000"/>
        </a:spcBef>
        <a:buFont typeface="Arial"/>
        <a:buChar char="•"/>
        <a:defRPr sz="2053" kern="1200">
          <a:solidFill>
            <a:schemeClr val="tx1"/>
          </a:solidFill>
          <a:latin typeface="+mn-lt"/>
          <a:ea typeface="+mn-ea"/>
          <a:cs typeface="+mn-cs"/>
        </a:defRPr>
      </a:lvl3pPr>
      <a:lvl4pPr marL="1368971" indent="-195567" algn="l" defTabSz="391135" rtl="0" eaLnBrk="1" latinLnBrk="0" hangingPunct="1">
        <a:spcBef>
          <a:spcPct val="20000"/>
        </a:spcBef>
        <a:buFont typeface="Arial"/>
        <a:buChar char="–"/>
        <a:defRPr sz="1711" kern="1200">
          <a:solidFill>
            <a:schemeClr val="tx1"/>
          </a:solidFill>
          <a:latin typeface="+mn-lt"/>
          <a:ea typeface="+mn-ea"/>
          <a:cs typeface="+mn-cs"/>
        </a:defRPr>
      </a:lvl4pPr>
      <a:lvl5pPr marL="1760106" indent="-195567" algn="l" defTabSz="391135" rtl="0" eaLnBrk="1" latinLnBrk="0" hangingPunct="1">
        <a:spcBef>
          <a:spcPct val="20000"/>
        </a:spcBef>
        <a:buFont typeface="Arial"/>
        <a:buChar char="»"/>
        <a:defRPr sz="1711" kern="1200">
          <a:solidFill>
            <a:schemeClr val="tx1"/>
          </a:solidFill>
          <a:latin typeface="+mn-lt"/>
          <a:ea typeface="+mn-ea"/>
          <a:cs typeface="+mn-cs"/>
        </a:defRPr>
      </a:lvl5pPr>
      <a:lvl6pPr marL="2151240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6pPr>
      <a:lvl7pPr marL="2542375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7pPr>
      <a:lvl8pPr marL="2933510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8pPr>
      <a:lvl9pPr marL="3324644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5.jpg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="" xmlns:a16="http://schemas.microsoft.com/office/drawing/2014/main" id="{6E6485BC-7ADD-41C4-9C58-819F48D9E03E}"/>
              </a:ext>
            </a:extLst>
          </p:cNvPr>
          <p:cNvSpPr/>
          <p:nvPr/>
        </p:nvSpPr>
        <p:spPr>
          <a:xfrm>
            <a:off x="517163" y="1798585"/>
            <a:ext cx="307976" cy="307976"/>
          </a:xfrm>
          <a:prstGeom prst="ellipse">
            <a:avLst/>
          </a:prstGeom>
          <a:solidFill>
            <a:srgbClr val="434C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 dirty="0"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49D1AD9D-078B-4E7C-ACD3-9AB58BDD087F}"/>
              </a:ext>
            </a:extLst>
          </p:cNvPr>
          <p:cNvSpPr/>
          <p:nvPr/>
        </p:nvSpPr>
        <p:spPr>
          <a:xfrm>
            <a:off x="512627" y="1108015"/>
            <a:ext cx="307976" cy="307976"/>
          </a:xfrm>
          <a:prstGeom prst="ellipse">
            <a:avLst/>
          </a:prstGeom>
          <a:solidFill>
            <a:srgbClr val="434C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 dirty="0"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D2CDAF7E-D5E9-463E-836C-94B21D2AF353}"/>
              </a:ext>
            </a:extLst>
          </p:cNvPr>
          <p:cNvPicPr/>
          <p:nvPr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93411" y="1855923"/>
            <a:ext cx="153988" cy="153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07939A1F-B151-4FA0-8610-FA657EE53204}"/>
              </a:ext>
            </a:extLst>
          </p:cNvPr>
          <p:cNvPicPr/>
          <p:nvPr/>
        </p:nvPicPr>
        <p:blipFill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87529" y="1175581"/>
            <a:ext cx="163285" cy="16328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Oval 16">
            <a:extLst>
              <a:ext uri="{FF2B5EF4-FFF2-40B4-BE49-F238E27FC236}">
                <a16:creationId xmlns="" xmlns:a16="http://schemas.microsoft.com/office/drawing/2014/main" id="{158D5634-6E0B-4E5F-9506-48BB2D25D287}"/>
              </a:ext>
            </a:extLst>
          </p:cNvPr>
          <p:cNvSpPr/>
          <p:nvPr/>
        </p:nvSpPr>
        <p:spPr>
          <a:xfrm>
            <a:off x="512627" y="1452793"/>
            <a:ext cx="307976" cy="307976"/>
          </a:xfrm>
          <a:prstGeom prst="ellipse">
            <a:avLst/>
          </a:prstGeom>
          <a:solidFill>
            <a:srgbClr val="434C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 dirty="0"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9F7FC1EA-3D58-4A48-A2B7-4AA840F554D8}"/>
              </a:ext>
            </a:extLst>
          </p:cNvPr>
          <p:cNvPicPr/>
          <p:nvPr/>
        </p:nvPicPr>
        <p:blipFill>
          <a:blip r:embed="rId6" cstate="screen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87529" y="1517922"/>
            <a:ext cx="153988" cy="15398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10EC7F5C-98F0-4FC6-A595-6BADB3F56731}"/>
              </a:ext>
            </a:extLst>
          </p:cNvPr>
          <p:cNvSpPr/>
          <p:nvPr/>
        </p:nvSpPr>
        <p:spPr>
          <a:xfrm>
            <a:off x="799859" y="1536971"/>
            <a:ext cx="1200391" cy="127649"/>
          </a:xfrm>
          <a:prstGeom prst="rect">
            <a:avLst/>
          </a:prstGeom>
          <a:solidFill>
            <a:schemeClr val="bg1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84"/>
              </a:spcAft>
            </a:pPr>
            <a:r>
              <a:rPr lang="en-US" sz="1600" b="1" dirty="0" smtClean="0">
                <a:solidFill>
                  <a:schemeClr val="tx1"/>
                </a:solidFill>
                <a:latin typeface="Mothanna" panose="02000503000000000000" pitchFamily="2" charset="-78"/>
                <a:ea typeface="Open Sans" panose="020B0606030504020204" pitchFamily="34" charset="0"/>
                <a:cs typeface="Mothanna" panose="02000503000000000000" pitchFamily="2" charset="-78"/>
              </a:rPr>
              <a:t>3 / 12/ 1984,</a:t>
            </a:r>
            <a:r>
              <a:rPr lang="ar-IQ" sz="1600" b="1" dirty="0" smtClean="0">
                <a:solidFill>
                  <a:schemeClr val="tx1"/>
                </a:solidFill>
                <a:latin typeface="Mothanna" panose="02000503000000000000" pitchFamily="2" charset="-78"/>
                <a:ea typeface="Open Sans" panose="020B0606030504020204" pitchFamily="34" charset="0"/>
                <a:cs typeface="Mothanna" panose="02000503000000000000" pitchFamily="2" charset="-78"/>
              </a:rPr>
              <a:t> متزوج </a:t>
            </a:r>
            <a:endParaRPr lang="fr-FR" sz="1400" b="1" dirty="0">
              <a:solidFill>
                <a:schemeClr val="tx1"/>
              </a:solidFill>
              <a:latin typeface="Mothanna" panose="02000503000000000000" pitchFamily="2" charset="-78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350D0762-0E3B-4AF2-B1B6-28ED4C743FD1}"/>
              </a:ext>
            </a:extLst>
          </p:cNvPr>
          <p:cNvSpPr/>
          <p:nvPr/>
        </p:nvSpPr>
        <p:spPr>
          <a:xfrm>
            <a:off x="801611" y="1180399"/>
            <a:ext cx="1975375" cy="145165"/>
          </a:xfrm>
          <a:prstGeom prst="rect">
            <a:avLst/>
          </a:prstGeom>
          <a:solidFill>
            <a:schemeClr val="bg1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84"/>
              </a:spcAft>
            </a:pPr>
            <a:r>
              <a:rPr lang="en-US" sz="898" b="1" dirty="0" smtClean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Mothanna" panose="02000503000000000000" pitchFamily="2" charset="-78"/>
              </a:rPr>
              <a:t>Ahmed.jhassan84@gmail.com</a:t>
            </a:r>
            <a:endParaRPr lang="fr-FR" sz="856" b="1" dirty="0">
              <a:solidFill>
                <a:schemeClr val="tx1"/>
              </a:solidFill>
              <a:latin typeface="+mj-lt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A9884F28-E7EB-426A-8748-515B0F011BA1}"/>
              </a:ext>
            </a:extLst>
          </p:cNvPr>
          <p:cNvSpPr/>
          <p:nvPr/>
        </p:nvSpPr>
        <p:spPr>
          <a:xfrm>
            <a:off x="799859" y="1831787"/>
            <a:ext cx="1977127" cy="251858"/>
          </a:xfrm>
          <a:prstGeom prst="rect">
            <a:avLst/>
          </a:prstGeom>
          <a:solidFill>
            <a:schemeClr val="bg1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684"/>
              </a:spcAft>
            </a:pPr>
            <a:r>
              <a:rPr lang="ar-SA" sz="1050" b="1" dirty="0" smtClean="0">
                <a:solidFill>
                  <a:schemeClr val="tx1"/>
                </a:solidFill>
                <a:latin typeface="Mothanna" panose="02000503000000000000" pitchFamily="2" charset="-78"/>
                <a:ea typeface="Open Sans" panose="020B0606030504020204" pitchFamily="34" charset="0"/>
                <a:cs typeface="Mothanna" panose="02000503000000000000" pitchFamily="2" charset="-78"/>
              </a:rPr>
              <a:t>ذي قار , </a:t>
            </a:r>
            <a:r>
              <a:rPr lang="ar-SA" sz="1050" b="1" dirty="0" err="1" smtClean="0">
                <a:solidFill>
                  <a:schemeClr val="tx1"/>
                </a:solidFill>
                <a:latin typeface="Mothanna" panose="02000503000000000000" pitchFamily="2" charset="-78"/>
                <a:ea typeface="Open Sans" panose="020B0606030504020204" pitchFamily="34" charset="0"/>
                <a:cs typeface="Mothanna" panose="02000503000000000000" pitchFamily="2" charset="-78"/>
              </a:rPr>
              <a:t>الناصريه</a:t>
            </a:r>
            <a:endParaRPr lang="fr-FR" sz="1000" b="1" dirty="0">
              <a:solidFill>
                <a:schemeClr val="tx1"/>
              </a:solidFill>
              <a:latin typeface="Mothanna" panose="02000503000000000000" pitchFamily="2" charset="-78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CFE1A68E-4885-45C6-AD66-C865D668E886}"/>
              </a:ext>
            </a:extLst>
          </p:cNvPr>
          <p:cNvSpPr/>
          <p:nvPr/>
        </p:nvSpPr>
        <p:spPr>
          <a:xfrm>
            <a:off x="1224568" y="2549811"/>
            <a:ext cx="2914394" cy="25982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ar-IQ" sz="1800" b="1" dirty="0" smtClean="0">
                <a:solidFill>
                  <a:srgbClr val="0F9B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تاريخ اول تعيين</a:t>
            </a:r>
            <a:endParaRPr lang="ar-MA" sz="1800" b="1" dirty="0">
              <a:solidFill>
                <a:srgbClr val="0F9B9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="" xmlns:a16="http://schemas.microsoft.com/office/drawing/2014/main" id="{46BA2BA3-3A20-48E2-AE94-D9D62FF72A37}"/>
              </a:ext>
            </a:extLst>
          </p:cNvPr>
          <p:cNvSpPr/>
          <p:nvPr/>
        </p:nvSpPr>
        <p:spPr>
          <a:xfrm>
            <a:off x="1214738" y="3805786"/>
            <a:ext cx="2914394" cy="20950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MA" sz="1369" b="1" dirty="0">
                <a:solidFill>
                  <a:srgbClr val="0F9B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المؤهلات التعليمية</a:t>
            </a:r>
            <a:endParaRPr lang="fr-FR" sz="1711" b="1" dirty="0">
              <a:solidFill>
                <a:srgbClr val="0F9B9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="" xmlns:a16="http://schemas.microsoft.com/office/drawing/2014/main" id="{282838A2-C8F7-48EC-AAD9-0BDF35CF634C}"/>
              </a:ext>
            </a:extLst>
          </p:cNvPr>
          <p:cNvSpPr/>
          <p:nvPr/>
        </p:nvSpPr>
        <p:spPr>
          <a:xfrm>
            <a:off x="4463403" y="3966260"/>
            <a:ext cx="2124321" cy="20950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IQ" sz="1369" b="1" dirty="0" smtClean="0">
                <a:solidFill>
                  <a:srgbClr val="0F9B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المناصب التي تسلمها</a:t>
            </a:r>
            <a:r>
              <a:rPr lang="fr-FR" sz="1369" b="1" dirty="0">
                <a:solidFill>
                  <a:srgbClr val="0F9B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 </a:t>
            </a:r>
          </a:p>
        </p:txBody>
      </p:sp>
      <p:sp>
        <p:nvSpPr>
          <p:cNvPr id="100" name="Rectangle: Rounded Corners 99">
            <a:extLst>
              <a:ext uri="{FF2B5EF4-FFF2-40B4-BE49-F238E27FC236}">
                <a16:creationId xmlns="" xmlns:a16="http://schemas.microsoft.com/office/drawing/2014/main" id="{926225B1-92EE-4A0C-AC6B-949FFF2515BB}"/>
              </a:ext>
            </a:extLst>
          </p:cNvPr>
          <p:cNvSpPr/>
          <p:nvPr/>
        </p:nvSpPr>
        <p:spPr>
          <a:xfrm>
            <a:off x="4473226" y="6089251"/>
            <a:ext cx="2124837" cy="20950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MA" sz="1369" b="1" dirty="0">
                <a:solidFill>
                  <a:srgbClr val="0F9B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اللغـات</a:t>
            </a:r>
            <a:endParaRPr lang="fr-FR" sz="1369" b="1" dirty="0">
              <a:solidFill>
                <a:srgbClr val="0F9B9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="" xmlns:a16="http://schemas.microsoft.com/office/drawing/2014/main" id="{D05CE0DC-1740-4CB7-A7C6-B0E73659B557}"/>
              </a:ext>
            </a:extLst>
          </p:cNvPr>
          <p:cNvSpPr/>
          <p:nvPr/>
        </p:nvSpPr>
        <p:spPr>
          <a:xfrm>
            <a:off x="4463403" y="7376800"/>
            <a:ext cx="2124320" cy="20950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5854" algn="r">
              <a:lnSpc>
                <a:spcPct val="107000"/>
              </a:lnSpc>
              <a:spcAft>
                <a:spcPts val="684"/>
              </a:spcAft>
            </a:pPr>
            <a:r>
              <a:rPr lang="ar-MA" sz="1369" b="1" dirty="0">
                <a:solidFill>
                  <a:srgbClr val="0F9B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الإهتمامـات والهوايـات</a:t>
            </a:r>
            <a:endParaRPr lang="fr-FR" sz="1369" b="1" dirty="0">
              <a:solidFill>
                <a:srgbClr val="0F9B9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graphicFrame>
        <p:nvGraphicFramePr>
          <p:cNvPr id="123" name="Table 122">
            <a:extLst>
              <a:ext uri="{FF2B5EF4-FFF2-40B4-BE49-F238E27FC236}">
                <a16:creationId xmlns="" xmlns:a16="http://schemas.microsoft.com/office/drawing/2014/main" id="{4ABB13AA-1BD1-4E3F-A249-F12416CFB9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700398"/>
              </p:ext>
            </p:extLst>
          </p:nvPr>
        </p:nvGraphicFramePr>
        <p:xfrm>
          <a:off x="4569685" y="6403532"/>
          <a:ext cx="1931918" cy="895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918">
                  <a:extLst>
                    <a:ext uri="{9D8B030D-6E8A-4147-A177-3AD203B41FA5}">
                      <a16:colId xmlns="" xmlns:a16="http://schemas.microsoft.com/office/drawing/2014/main" val="1372251140"/>
                    </a:ext>
                  </a:extLst>
                </a:gridCol>
              </a:tblGrid>
              <a:tr h="895391">
                <a:tc>
                  <a:txBody>
                    <a:bodyPr/>
                    <a:lstStyle/>
                    <a:p>
                      <a:pPr marL="182563" indent="-182563" algn="r" rtl="1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ar-IQ" sz="1400" b="1" dirty="0" smtClean="0">
                          <a:solidFill>
                            <a:schemeClr val="tx1"/>
                          </a:solidFill>
                          <a:latin typeface="Al-Jazeera-Arabic-Regular" panose="01000500000000020006" pitchFamily="2" charset="-78"/>
                          <a:cs typeface="Al-Jazeera-Arabic-Regular" panose="01000500000000020006" pitchFamily="2" charset="-78"/>
                        </a:rPr>
                        <a:t>العربية</a:t>
                      </a:r>
                    </a:p>
                    <a:p>
                      <a:pPr marL="182563" indent="-182563" algn="r" rtl="1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ar-IQ" sz="1400" b="1" dirty="0" smtClean="0">
                          <a:solidFill>
                            <a:schemeClr val="tx1"/>
                          </a:solidFill>
                          <a:latin typeface="Al-Jazeera-Arabic-Regular" panose="01000500000000020006" pitchFamily="2" charset="-78"/>
                          <a:cs typeface="Al-Jazeera-Arabic-Regular" panose="01000500000000020006" pitchFamily="2" charset="-78"/>
                        </a:rPr>
                        <a:t>الانكليزية</a:t>
                      </a:r>
                      <a:endParaRPr lang="ar-MA" sz="1400" b="1" dirty="0">
                        <a:solidFill>
                          <a:schemeClr val="tx1"/>
                        </a:solidFill>
                        <a:latin typeface="Al-Jazeera-Arabic-Regular" panose="01000500000000020006" pitchFamily="2" charset="-78"/>
                        <a:cs typeface="Al-Jazeera-Arabic-Regular" panose="01000500000000020006" pitchFamily="2" charset="-78"/>
                      </a:endParaRPr>
                    </a:p>
                  </a:txBody>
                  <a:tcPr marL="78226" marR="78226" marT="39113" marB="391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35898544"/>
                  </a:ext>
                </a:extLst>
              </a:tr>
            </a:tbl>
          </a:graphicData>
        </a:graphic>
      </p:graphicFrame>
      <p:sp>
        <p:nvSpPr>
          <p:cNvPr id="129" name="Text Box 5">
            <a:extLst>
              <a:ext uri="{FF2B5EF4-FFF2-40B4-BE49-F238E27FC236}">
                <a16:creationId xmlns="" xmlns:a16="http://schemas.microsoft.com/office/drawing/2014/main" id="{904B5ECA-A43F-424A-AAC2-53C3DAFBB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6344" y="2705771"/>
            <a:ext cx="1975906" cy="1051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226" tIns="39113" rIns="78226" bIns="39113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IQ" sz="1600" b="1" dirty="0" smtClean="0">
                <a:latin typeface="Mothanna" panose="02000503000000000000" pitchFamily="2" charset="-78"/>
                <a:cs typeface="Mothanna" panose="02000503000000000000" pitchFamily="2" charset="-78"/>
              </a:rPr>
              <a:t>احمد جابر حسن كاظم الوائلي</a:t>
            </a:r>
            <a:endParaRPr lang="ar-SA" sz="1600" b="1" dirty="0" smtClean="0">
              <a:latin typeface="Mothanna" panose="02000503000000000000" pitchFamily="2" charset="-78"/>
              <a:cs typeface="Mothanna" panose="02000503000000000000" pitchFamily="2" charset="-78"/>
            </a:endParaRPr>
          </a:p>
          <a:p>
            <a:pPr algn="just" rtl="1"/>
            <a:r>
              <a:rPr lang="ar-SA" sz="1400" b="1" dirty="0" smtClean="0">
                <a:latin typeface="Mothanna" panose="02000503000000000000" pitchFamily="2" charset="-78"/>
                <a:cs typeface="Mothanna" panose="02000503000000000000" pitchFamily="2" charset="-78"/>
              </a:rPr>
              <a:t>مهت</a:t>
            </a:r>
            <a:r>
              <a:rPr lang="ar-IQ" sz="1400" b="1" dirty="0" smtClean="0">
                <a:latin typeface="Mothanna" panose="02000503000000000000" pitchFamily="2" charset="-78"/>
                <a:cs typeface="Mothanna" panose="02000503000000000000" pitchFamily="2" charset="-78"/>
              </a:rPr>
              <a:t>م</a:t>
            </a:r>
            <a:r>
              <a:rPr lang="ar-SA" sz="1400" b="1" dirty="0" smtClean="0">
                <a:latin typeface="Mothanna" panose="02000503000000000000" pitchFamily="2" charset="-78"/>
                <a:cs typeface="Mothanna" panose="02000503000000000000" pitchFamily="2" charset="-78"/>
              </a:rPr>
              <a:t> </a:t>
            </a:r>
            <a:r>
              <a:rPr lang="ar-IQ" sz="1400" b="1" dirty="0" smtClean="0">
                <a:latin typeface="Mothanna" panose="02000503000000000000" pitchFamily="2" charset="-78"/>
                <a:cs typeface="Mothanna" panose="02000503000000000000" pitchFamily="2" charset="-78"/>
              </a:rPr>
              <a:t>بمجال علم الفيزياء</a:t>
            </a:r>
            <a:endParaRPr lang="fr-FR" sz="1400" b="1" dirty="0"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="" xmlns:a16="http://schemas.microsoft.com/office/drawing/2014/main" id="{20DB248C-8084-4001-9B02-B3EEA38C0AEE}"/>
              </a:ext>
            </a:extLst>
          </p:cNvPr>
          <p:cNvSpPr/>
          <p:nvPr/>
        </p:nvSpPr>
        <p:spPr>
          <a:xfrm>
            <a:off x="6998" y="1004830"/>
            <a:ext cx="84319" cy="859202"/>
          </a:xfrm>
          <a:prstGeom prst="rect">
            <a:avLst/>
          </a:prstGeom>
          <a:solidFill>
            <a:srgbClr val="1677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endParaRPr lang="ar-MA" sz="1350" dirty="0"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="" xmlns:a16="http://schemas.microsoft.com/office/drawing/2014/main" id="{767AEED8-8519-4FE2-92A5-187CDB82512B}"/>
              </a:ext>
            </a:extLst>
          </p:cNvPr>
          <p:cNvSpPr/>
          <p:nvPr/>
        </p:nvSpPr>
        <p:spPr>
          <a:xfrm>
            <a:off x="6796059" y="805418"/>
            <a:ext cx="84319" cy="859202"/>
          </a:xfrm>
          <a:prstGeom prst="rect">
            <a:avLst/>
          </a:prstGeom>
          <a:solidFill>
            <a:srgbClr val="434C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endParaRPr lang="ar-MA" sz="1350" dirty="0"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39" name="Rectangle: Rounded Corners 138">
            <a:extLst>
              <a:ext uri="{FF2B5EF4-FFF2-40B4-BE49-F238E27FC236}">
                <a16:creationId xmlns="" xmlns:a16="http://schemas.microsoft.com/office/drawing/2014/main" id="{CDF04AD7-4FCB-4488-BB47-FD639C7AD036}"/>
              </a:ext>
            </a:extLst>
          </p:cNvPr>
          <p:cNvSpPr/>
          <p:nvPr/>
        </p:nvSpPr>
        <p:spPr>
          <a:xfrm>
            <a:off x="1915943" y="2235458"/>
            <a:ext cx="2914394" cy="275203"/>
          </a:xfrm>
          <a:prstGeom prst="roundRect">
            <a:avLst/>
          </a:prstGeom>
          <a:solidFill>
            <a:srgbClr val="167787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684"/>
              </a:spcAft>
            </a:pPr>
            <a:r>
              <a:rPr lang="ar-SA" sz="1369" b="1" dirty="0" smtClean="0">
                <a:solidFill>
                  <a:srgbClr val="FFFFFF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طبيب اسنان</a:t>
            </a:r>
            <a:endParaRPr lang="fr-FR" sz="1198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="" xmlns:a16="http://schemas.microsoft.com/office/drawing/2014/main" id="{44F77437-4C8D-4201-9231-78F6558708AF}"/>
              </a:ext>
            </a:extLst>
          </p:cNvPr>
          <p:cNvCxnSpPr>
            <a:cxnSpLocks/>
          </p:cNvCxnSpPr>
          <p:nvPr/>
        </p:nvCxnSpPr>
        <p:spPr>
          <a:xfrm>
            <a:off x="4391397" y="2654565"/>
            <a:ext cx="0" cy="6498726"/>
          </a:xfrm>
          <a:prstGeom prst="line">
            <a:avLst/>
          </a:prstGeom>
          <a:ln w="22225">
            <a:solidFill>
              <a:srgbClr val="16778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6E5E9944-0FA8-40C1-958D-71AC034B2739}"/>
              </a:ext>
            </a:extLst>
          </p:cNvPr>
          <p:cNvSpPr/>
          <p:nvPr/>
        </p:nvSpPr>
        <p:spPr>
          <a:xfrm>
            <a:off x="353255" y="201939"/>
            <a:ext cx="3705172" cy="464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80000"/>
              </a:lnSpc>
            </a:pPr>
            <a:endParaRPr lang="fr-FR" sz="898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="" xmlns:a16="http://schemas.microsoft.com/office/drawing/2014/main" id="{C0F1567A-5BD0-4ABD-9B90-24016F76EA9B}"/>
              </a:ext>
            </a:extLst>
          </p:cNvPr>
          <p:cNvSpPr/>
          <p:nvPr/>
        </p:nvSpPr>
        <p:spPr>
          <a:xfrm>
            <a:off x="593411" y="3756889"/>
            <a:ext cx="3803336" cy="94846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noAutofit/>
          </a:bodyPr>
          <a:lstStyle/>
          <a:p>
            <a:pPr marL="474165" lvl="1" indent="-73338" algn="r" rtl="1">
              <a:buFont typeface="Symbol" panose="05050102010706020507" pitchFamily="18" charset="2"/>
              <a:buChar char=""/>
            </a:pPr>
            <a:endParaRPr lang="ar-IQ" sz="1600" b="1" dirty="0" smtClean="0">
              <a:solidFill>
                <a:srgbClr val="000000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474165" lvl="1" indent="-73338" algn="r" rtl="1">
              <a:buFont typeface="Symbol" panose="05050102010706020507" pitchFamily="18" charset="2"/>
              <a:buChar char=""/>
            </a:pPr>
            <a:r>
              <a:rPr lang="ar-IQ" sz="1600" b="1" dirty="0" smtClean="0">
                <a:solidFill>
                  <a:srgbClr val="00000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2012  </a:t>
            </a:r>
            <a:endParaRPr lang="fr-FR" sz="1600" b="1" dirty="0">
              <a:solidFill>
                <a:srgbClr val="3B3838"/>
              </a:solidFill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marL="73338" indent="-73338" algn="r" rtl="1"/>
            <a:r>
              <a:rPr lang="ar-IQ" sz="1600" b="1" dirty="0" smtClean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                حصل على لقب مدرس </a:t>
            </a:r>
            <a:r>
              <a:rPr lang="ar-IQ" sz="160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مساعد</a:t>
            </a:r>
          </a:p>
          <a:p>
            <a:pPr marL="686577" lvl="1" indent="-285750" algn="r" rtl="1">
              <a:buFont typeface="Arial" pitchFamily="34" charset="0"/>
              <a:buChar char="•"/>
            </a:pPr>
            <a:r>
              <a:rPr lang="ar-IQ" sz="160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2015</a:t>
            </a:r>
          </a:p>
          <a:p>
            <a:pPr lvl="1" algn="r" rtl="1"/>
            <a:r>
              <a:rPr lang="ar-IQ" sz="1600" b="1" dirty="0" smtClean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   حصل على لقب مدرس</a:t>
            </a:r>
            <a:endParaRPr lang="ar-IQ" sz="1600" b="1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154824" algn="r" rtl="1" fontAlgn="base"/>
            <a:endParaRPr lang="fr-FR" sz="1027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 fontAlgn="base"/>
            <a:endParaRPr lang="fr-FR" sz="1027" dirty="0">
              <a:solidFill>
                <a:srgbClr val="808080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36" name="Subtitle 2">
            <a:extLst>
              <a:ext uri="{FF2B5EF4-FFF2-40B4-BE49-F238E27FC236}">
                <a16:creationId xmlns="" xmlns:a16="http://schemas.microsoft.com/office/drawing/2014/main" id="{F3CDBA44-805B-4803-A4F9-D40CC530D32D}"/>
              </a:ext>
            </a:extLst>
          </p:cNvPr>
          <p:cNvSpPr/>
          <p:nvPr/>
        </p:nvSpPr>
        <p:spPr>
          <a:xfrm>
            <a:off x="49157" y="2905126"/>
            <a:ext cx="4207540" cy="51461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noAutofit/>
          </a:bodyPr>
          <a:lstStyle/>
          <a:p>
            <a:pPr marL="474165" lvl="1" indent="-73338" algn="r" rtl="1">
              <a:buFont typeface="Symbol" panose="05050102010706020507" pitchFamily="18" charset="2"/>
              <a:buChar char=""/>
            </a:pPr>
            <a:r>
              <a:rPr lang="ar-IQ" sz="1600" b="1" dirty="0" smtClean="0">
                <a:solidFill>
                  <a:srgbClr val="00000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   7/ 1 / 2006</a:t>
            </a:r>
            <a:r>
              <a:rPr lang="fr-FR" sz="1600" b="1" dirty="0" smtClean="0">
                <a:solidFill>
                  <a:srgbClr val="000000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|</a:t>
            </a:r>
            <a:endParaRPr lang="fr-FR" sz="1600" b="1" dirty="0">
              <a:solidFill>
                <a:srgbClr val="3B3838"/>
              </a:solidFill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marL="73338" indent="-73338" algn="r" rtl="1"/>
            <a:r>
              <a:rPr lang="ar-IQ" sz="1400" b="1" dirty="0" smtClean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                _ حصل على شهادة البكالوريوس قسم الفيزياء / كلية العلوم / جامعة ذي قار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IQ" sz="1400" b="1" dirty="0" smtClean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8 / 1 / 2012 </a:t>
            </a:r>
          </a:p>
          <a:p>
            <a:pPr algn="r" rtl="1"/>
            <a:r>
              <a:rPr lang="ar-IQ" sz="140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</a:t>
            </a:r>
            <a:r>
              <a:rPr lang="ar-IQ" sz="1400" b="1" dirty="0" smtClean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             _   حصل على شهادة الماجستير قسم الفيزياء / كلية العلوم / الجامعة المستنصرية</a:t>
            </a:r>
          </a:p>
          <a:p>
            <a:pPr algn="r" rtl="1"/>
            <a:endParaRPr lang="ar-IQ" sz="1400" b="1" dirty="0" smtClean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73338" indent="-73338" algn="r" rtl="1"/>
            <a:endParaRPr lang="fr-FR" sz="1200" b="1" dirty="0" smtClean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309648" algn="r" rtl="1"/>
            <a:r>
              <a:rPr lang="fr-FR" sz="941" dirty="0" smtClean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</a:t>
            </a:r>
            <a:endParaRPr lang="fr-FR" sz="898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marL="1087404" lvl="2" indent="-285750" algn="r" rtl="1">
              <a:buFont typeface="Arial" pitchFamily="34" charset="0"/>
              <a:buChar char="•"/>
            </a:pPr>
            <a:endParaRPr lang="ar-IQ" sz="1600" b="1" dirty="0" smtClean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73338" indent="-73338" algn="r" rtl="1"/>
            <a:endParaRPr lang="fr-FR" sz="1400" b="1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309648" algn="r" rtl="1"/>
            <a:r>
              <a:rPr lang="fr-FR" sz="94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</a:t>
            </a:r>
            <a:endParaRPr lang="fr-FR" sz="898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72451C91-E5BF-4900-93C0-38EBAFACC44D}"/>
              </a:ext>
            </a:extLst>
          </p:cNvPr>
          <p:cNvSpPr>
            <a:spLocks/>
          </p:cNvSpPr>
          <p:nvPr/>
        </p:nvSpPr>
        <p:spPr>
          <a:xfrm>
            <a:off x="4505868" y="4082549"/>
            <a:ext cx="2039390" cy="18458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noAutofit/>
          </a:bodyPr>
          <a:lstStyle/>
          <a:p>
            <a:pPr marL="156183" indent="-156183" algn="r" rtl="1">
              <a:buFont typeface="Symbol" panose="05050102010706020507" pitchFamily="18" charset="2"/>
              <a:buChar char=""/>
            </a:pPr>
            <a:endParaRPr lang="fr-FR" sz="1600" b="1" dirty="0" smtClean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marL="156183" indent="-156183" algn="r" rtl="1">
              <a:buFont typeface="Symbol" panose="05050102010706020507" pitchFamily="18" charset="2"/>
              <a:buChar char=""/>
            </a:pPr>
            <a:r>
              <a:rPr lang="ar-IQ" sz="1400" b="1" dirty="0" smtClean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مسؤول الشعبة الادارية سنة 2007 – 2009</a:t>
            </a:r>
            <a:endParaRPr lang="fr-FR" sz="2000" b="1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marL="156183" indent="-156183" algn="r" rtl="1">
              <a:buFont typeface="Symbol" panose="05050102010706020507" pitchFamily="18" charset="2"/>
              <a:buChar char=""/>
            </a:pPr>
            <a:r>
              <a:rPr lang="ar-IQ" sz="1600" b="1" dirty="0" smtClean="0"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مسؤول وحدة نظم المعلومات والانترنت سنة 2013 – 2015 </a:t>
            </a:r>
          </a:p>
          <a:p>
            <a:pPr marL="156183" indent="-156183" algn="r" rtl="1">
              <a:buFont typeface="Symbol" panose="05050102010706020507" pitchFamily="18" charset="2"/>
              <a:buChar char=""/>
            </a:pPr>
            <a:r>
              <a:rPr lang="ar-IQ" sz="1600" b="1" dirty="0" smtClean="0"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مقرر قسم الفيزياء سنة 2015 – 2019</a:t>
            </a:r>
          </a:p>
          <a:p>
            <a:pPr marL="156183" indent="-156183" algn="r" rtl="1">
              <a:buFont typeface="Symbol" panose="05050102010706020507" pitchFamily="18" charset="2"/>
              <a:buChar char=""/>
            </a:pPr>
            <a:r>
              <a:rPr lang="ar-IQ" sz="1600" b="1" dirty="0" smtClean="0"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مسؤول الشعبة الادارية سنة 2019 والى الان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13451D55-0257-4C4C-9894-A7A461B2B1E8}"/>
              </a:ext>
            </a:extLst>
          </p:cNvPr>
          <p:cNvSpPr/>
          <p:nvPr/>
        </p:nvSpPr>
        <p:spPr>
          <a:xfrm>
            <a:off x="4450320" y="7787340"/>
            <a:ext cx="2094938" cy="527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6183" indent="-156183" algn="r" rt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ar-IQ" sz="1200" b="1" dirty="0" smtClean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القراءة</a:t>
            </a:r>
            <a:endParaRPr lang="ar-MA" sz="941" b="1" dirty="0">
              <a:solidFill>
                <a:schemeClr val="tx1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  <a:p>
            <a:pPr algn="r" rtl="1">
              <a:lnSpc>
                <a:spcPct val="107000"/>
              </a:lnSpc>
            </a:pPr>
            <a:endParaRPr lang="fr-FR" sz="941" b="1" dirty="0">
              <a:solidFill>
                <a:schemeClr val="tx1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  <a:p>
            <a:pPr marL="156183" indent="-156183" algn="r" rt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ar-IQ" sz="1050" b="1" dirty="0" smtClean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الرياضة</a:t>
            </a:r>
            <a:endParaRPr lang="ar-SA" sz="1000" b="1" dirty="0" smtClean="0">
              <a:solidFill>
                <a:schemeClr val="tx1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32" name="Rectangle: Rounded Corners 27">
            <a:extLst>
              <a:ext uri="{FF2B5EF4-FFF2-40B4-BE49-F238E27FC236}">
                <a16:creationId xmlns="" xmlns:a16="http://schemas.microsoft.com/office/drawing/2014/main" id="{46BA2BA3-3A20-48E2-AE94-D9D62FF72A37}"/>
              </a:ext>
            </a:extLst>
          </p:cNvPr>
          <p:cNvSpPr/>
          <p:nvPr/>
        </p:nvSpPr>
        <p:spPr>
          <a:xfrm>
            <a:off x="1248708" y="5298357"/>
            <a:ext cx="2914394" cy="20950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IQ" sz="1600" b="1" dirty="0" smtClean="0">
                <a:solidFill>
                  <a:srgbClr val="0F9B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كتب الشكر والتقدير المقدمة من رئاسة جامعة ذي قار</a:t>
            </a:r>
            <a:endParaRPr lang="fr-FR" sz="2000" b="1" dirty="0">
              <a:solidFill>
                <a:srgbClr val="0F9B9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</p:txBody>
      </p:sp>
      <p:sp>
        <p:nvSpPr>
          <p:cNvPr id="40" name="Subtitle 2">
            <a:extLst>
              <a:ext uri="{FF2B5EF4-FFF2-40B4-BE49-F238E27FC236}">
                <a16:creationId xmlns="" xmlns:a16="http://schemas.microsoft.com/office/drawing/2014/main" id="{C0F1567A-5BD0-4ABD-9B90-24016F76EA9B}"/>
              </a:ext>
            </a:extLst>
          </p:cNvPr>
          <p:cNvSpPr/>
          <p:nvPr/>
        </p:nvSpPr>
        <p:spPr>
          <a:xfrm>
            <a:off x="359766" y="5779144"/>
            <a:ext cx="3803336" cy="82971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noAutofit/>
          </a:bodyPr>
          <a:lstStyle/>
          <a:p>
            <a:pPr marL="29878" indent="-29878" algn="r" rtl="1" fontAlgn="base">
              <a:buFont typeface="Symbol" panose="05050102010706020507" pitchFamily="18" charset="2"/>
              <a:buChar char=""/>
            </a:pPr>
            <a:r>
              <a:rPr lang="ar-IQ" sz="1600" b="1" dirty="0"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 </a:t>
            </a:r>
            <a:r>
              <a:rPr lang="ar-IQ" sz="1600" b="1" dirty="0" smtClean="0"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عدد كتب الشكر والتقدير </a:t>
            </a:r>
          </a:p>
          <a:p>
            <a:pPr algn="r" rtl="1" fontAlgn="base"/>
            <a:r>
              <a:rPr lang="ar-IQ" sz="1600" b="1" dirty="0" smtClean="0"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_    18 كتاب شكر وتقدير من قبل رئاسة جامعة ذي قار</a:t>
            </a:r>
          </a:p>
          <a:p>
            <a:pPr algn="r" rtl="1" fontAlgn="base"/>
            <a:r>
              <a:rPr lang="ar-IQ" sz="1600" b="1" dirty="0" smtClean="0"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_   3 كتاب شكر وتقدير من قبل وزير التعليم العالي والبحث العلمي</a:t>
            </a:r>
            <a:endParaRPr lang="fr-FR" sz="1027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r" rtl="1" fontAlgn="base"/>
            <a:endParaRPr lang="fr-FR" sz="1027" dirty="0">
              <a:solidFill>
                <a:srgbClr val="808080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41" name="Oval 9">
            <a:extLst>
              <a:ext uri="{FF2B5EF4-FFF2-40B4-BE49-F238E27FC236}">
                <a16:creationId xmlns="" xmlns:a16="http://schemas.microsoft.com/office/drawing/2014/main" id="{11F2B92E-26A2-464C-BC75-BBDBF40ABBF8}"/>
              </a:ext>
            </a:extLst>
          </p:cNvPr>
          <p:cNvSpPr/>
          <p:nvPr/>
        </p:nvSpPr>
        <p:spPr>
          <a:xfrm>
            <a:off x="512627" y="759231"/>
            <a:ext cx="307976" cy="307976"/>
          </a:xfrm>
          <a:prstGeom prst="ellipse">
            <a:avLst/>
          </a:prstGeom>
          <a:solidFill>
            <a:srgbClr val="434C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 dirty="0"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pic>
        <p:nvPicPr>
          <p:cNvPr id="42" name="Picture 12">
            <a:extLst>
              <a:ext uri="{FF2B5EF4-FFF2-40B4-BE49-F238E27FC236}">
                <a16:creationId xmlns="" xmlns:a16="http://schemas.microsoft.com/office/drawing/2014/main" id="{206DEDF3-247F-43C9-864A-2844EEFE65D6}"/>
              </a:ext>
            </a:extLst>
          </p:cNvPr>
          <p:cNvPicPr/>
          <p:nvPr/>
        </p:nvPicPr>
        <p:blipFill>
          <a:blip r:embed="rId8" cstate="screen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89402" y="832866"/>
            <a:ext cx="154426" cy="154426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Rectangle 22">
            <a:extLst>
              <a:ext uri="{FF2B5EF4-FFF2-40B4-BE49-F238E27FC236}">
                <a16:creationId xmlns="" xmlns:a16="http://schemas.microsoft.com/office/drawing/2014/main" id="{350D0762-0E3B-4AF2-B1B6-28ED4C743FD1}"/>
              </a:ext>
            </a:extLst>
          </p:cNvPr>
          <p:cNvSpPr/>
          <p:nvPr/>
        </p:nvSpPr>
        <p:spPr>
          <a:xfrm>
            <a:off x="801611" y="856357"/>
            <a:ext cx="1975375" cy="145165"/>
          </a:xfrm>
          <a:prstGeom prst="rect">
            <a:avLst/>
          </a:prstGeom>
          <a:solidFill>
            <a:schemeClr val="bg1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8226" tIns="39113" rIns="78226" bIns="391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84"/>
              </a:spcAft>
            </a:pPr>
            <a:r>
              <a:rPr lang="ar-IQ" sz="1400" b="1" dirty="0" smtClean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Mothanna" panose="02000503000000000000" pitchFamily="2" charset="-78"/>
              </a:rPr>
              <a:t>0783998471</a:t>
            </a:r>
            <a:endParaRPr lang="fr-FR" sz="1400" b="1" dirty="0">
              <a:solidFill>
                <a:schemeClr val="tx1"/>
              </a:solidFill>
              <a:latin typeface="+mj-lt"/>
              <a:ea typeface="Open Sans" panose="020B0606030504020204" pitchFamily="34" charset="0"/>
              <a:cs typeface="Mothanna" panose="02000503000000000000" pitchFamily="2" charset="-78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868" y="297173"/>
            <a:ext cx="1829473" cy="1829473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756968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163</Words>
  <Application>Microsoft Office PowerPoint</Application>
  <PresentationFormat>Letter Paper (8.5x11 in)</PresentationFormat>
  <Paragraphs>41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Thème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DR.Ahmed Saker 2O11</cp:lastModifiedBy>
  <cp:revision>111</cp:revision>
  <dcterms:created xsi:type="dcterms:W3CDTF">2015-07-03T12:55:42Z</dcterms:created>
  <dcterms:modified xsi:type="dcterms:W3CDTF">2019-10-23T09:04:02Z</dcterms:modified>
</cp:coreProperties>
</file>